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57" r:id="rId4"/>
    <p:sldId id="272" r:id="rId5"/>
    <p:sldId id="271" r:id="rId6"/>
    <p:sldId id="258" r:id="rId7"/>
    <p:sldId id="264" r:id="rId8"/>
    <p:sldId id="276" r:id="rId9"/>
    <p:sldId id="277" r:id="rId10"/>
    <p:sldId id="278" r:id="rId11"/>
    <p:sldId id="279" r:id="rId12"/>
    <p:sldId id="280" r:id="rId13"/>
    <p:sldId id="273" r:id="rId14"/>
    <p:sldId id="260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3" r:id="rId23"/>
    <p:sldId id="294" r:id="rId24"/>
    <p:sldId id="274" r:id="rId25"/>
    <p:sldId id="259" r:id="rId26"/>
    <p:sldId id="269" r:id="rId27"/>
    <p:sldId id="281" r:id="rId28"/>
    <p:sldId id="282" r:id="rId29"/>
    <p:sldId id="283" r:id="rId30"/>
    <p:sldId id="284" r:id="rId31"/>
    <p:sldId id="285" r:id="rId32"/>
    <p:sldId id="275" r:id="rId33"/>
    <p:sldId id="267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BC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53" autoAdjust="0"/>
    <p:restoredTop sz="94660"/>
  </p:normalViewPr>
  <p:slideViewPr>
    <p:cSldViewPr snapToGrid="0">
      <p:cViewPr>
        <p:scale>
          <a:sx n="100" d="100"/>
          <a:sy n="100" d="100"/>
        </p:scale>
        <p:origin x="93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527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377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555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160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280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809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6794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084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637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22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78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288E3-3112-4B90-B99C-15B03EC4E11E}" type="datetimeFigureOut">
              <a:rPr lang="zh-CN" altLang="en-US" smtClean="0"/>
              <a:t>2016/12/15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7027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ngding/courses/tree/master/seIDEPracticeCas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372" y="3174792"/>
            <a:ext cx="2633625" cy="2383431"/>
          </a:xfrm>
          <a:prstGeom prst="rect">
            <a:avLst/>
          </a:prstGeom>
        </p:spPr>
      </p:pic>
      <p:sp>
        <p:nvSpPr>
          <p:cNvPr id="8" name="任意多边形 7"/>
          <p:cNvSpPr>
            <a:spLocks noChangeArrowheads="1"/>
          </p:cNvSpPr>
          <p:nvPr/>
        </p:nvSpPr>
        <p:spPr bwMode="auto">
          <a:xfrm flipH="1" flipV="1">
            <a:off x="3381829" y="0"/>
            <a:ext cx="8810171" cy="6858000"/>
          </a:xfrm>
          <a:custGeom>
            <a:avLst/>
            <a:gdLst>
              <a:gd name="connsiteX0" fmla="*/ 6340012 w 6340012"/>
              <a:gd name="connsiteY0" fmla="*/ 6858000 h 6858000"/>
              <a:gd name="connsiteX1" fmla="*/ 0 w 6340012"/>
              <a:gd name="connsiteY1" fmla="*/ 6858000 h 6858000"/>
              <a:gd name="connsiteX2" fmla="*/ 0 w 6340012"/>
              <a:gd name="connsiteY2" fmla="*/ 0 h 6858000"/>
              <a:gd name="connsiteX3" fmla="*/ 3996681 w 6340012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40012" h="6858000">
                <a:moveTo>
                  <a:pt x="6340012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96681" y="0"/>
                </a:lnTo>
                <a:close/>
              </a:path>
            </a:pathLst>
          </a:custGeom>
          <a:solidFill>
            <a:srgbClr val="8ABC1D"/>
          </a:solidFill>
          <a:ln>
            <a:noFill/>
          </a:ln>
          <a:extLst/>
        </p:spPr>
        <p:txBody>
          <a:bodyPr wrap="square" anchor="ctr">
            <a:no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>
              <a:solidFill>
                <a:srgbClr val="FFFFFF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96669" y="2199053"/>
            <a:ext cx="50387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3600" b="1" spc="300">
                <a:latin typeface="微软雅黑" panose="020B0503020204020204" pitchFamily="34" charset="-122"/>
                <a:ea typeface="微软雅黑" panose="020B0503020204020204" pitchFamily="34" charset="-122"/>
              </a:rPr>
              <a:t>web </a:t>
            </a:r>
            <a:r>
              <a:rPr lang="zh-CN" altLang="en-US" sz="3600" b="1" spc="300">
                <a:latin typeface="微软雅黑" panose="020B0503020204020204" pitchFamily="34" charset="-122"/>
                <a:ea typeface="微软雅黑" panose="020B0503020204020204" pitchFamily="34" charset="-122"/>
              </a:rPr>
              <a:t>应用自动化测试</a:t>
            </a:r>
            <a:endParaRPr lang="en-US" altLang="zh-CN" sz="3600" b="1" spc="3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3600" b="1" spc="300">
                <a:latin typeface="微软雅黑" panose="020B0503020204020204" pitchFamily="34" charset="-122"/>
                <a:ea typeface="微软雅黑" panose="020B0503020204020204" pitchFamily="34" charset="-122"/>
              </a:rPr>
              <a:t>综合案例实战</a:t>
            </a:r>
            <a:endParaRPr lang="en-US" altLang="zh-CN" sz="3600" b="1" spc="3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endParaRPr lang="en-US" altLang="zh-CN" sz="3600" b="1" spc="3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600" b="1" spc="300">
                <a:latin typeface="微软雅黑" panose="020B0503020204020204" pitchFamily="34" charset="-122"/>
                <a:ea typeface="微软雅黑" panose="020B0503020204020204" pitchFamily="34" charset="-122"/>
              </a:rPr>
              <a:t>        第</a:t>
            </a:r>
            <a:r>
              <a:rPr lang="en-US" altLang="zh-CN" sz="3600" b="1" spc="30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3600" b="1" spc="300">
                <a:latin typeface="微软雅黑" panose="020B0503020204020204" pitchFamily="34" charset="-122"/>
                <a:ea typeface="微软雅黑" panose="020B0503020204020204" pitchFamily="34" charset="-122"/>
              </a:rPr>
              <a:t>季</a:t>
            </a:r>
            <a:endParaRPr lang="en-US" altLang="zh-CN" sz="3600" b="1" spc="3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65151" y="1106366"/>
            <a:ext cx="53017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300">
                <a:latin typeface="Times New Roman" panose="02020603050405020304" pitchFamily="18" charset="0"/>
                <a:cs typeface="Times New Roman" panose="02020603050405020304" pitchFamily="18" charset="0"/>
              </a:rPr>
              <a:t>Selenium IDE</a:t>
            </a:r>
            <a:endParaRPr lang="zh-CN" altLang="en-US" sz="6000" b="1" spc="3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004301" y="4773393"/>
            <a:ext cx="141922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500" b="1" spc="30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zh-CN" altLang="en-US" sz="4500" b="1" spc="3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472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884328" y="707751"/>
            <a:ext cx="7848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第三步：实现数组操作</a:t>
            </a:r>
          </a:p>
        </p:txBody>
      </p:sp>
      <p:pic>
        <p:nvPicPr>
          <p:cNvPr id="3074" name="Picture 2" descr="http://upload-images.jianshu.io/upload_images/3058932-1d527bae28cddf72.png?imageMogr2/auto-orient/strip%7CimageView2/2/w/124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6" t="22692" r="1755"/>
          <a:stretch/>
        </p:blipFill>
        <p:spPr bwMode="auto">
          <a:xfrm>
            <a:off x="4412721" y="2130802"/>
            <a:ext cx="6792175" cy="3902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接连接符 6"/>
          <p:cNvCxnSpPr/>
          <p:nvPr/>
        </p:nvCxnSpPr>
        <p:spPr>
          <a:xfrm>
            <a:off x="4496499" y="3112317"/>
            <a:ext cx="5587068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496499" y="4162339"/>
            <a:ext cx="466427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616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78905" y="506416"/>
            <a:ext cx="784896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第四步：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操作被测页面</a:t>
            </a:r>
          </a:p>
        </p:txBody>
      </p:sp>
      <p:pic>
        <p:nvPicPr>
          <p:cNvPr id="4098" name="Picture 2" descr="http://upload-images.jianshu.io/upload_images/3058932-cd35fd8279accadf.png?imageMogr2/auto-orient/strip%7CimageView2/2/w/124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8" t="17842" r="1754"/>
          <a:stretch/>
        </p:blipFill>
        <p:spPr bwMode="auto">
          <a:xfrm>
            <a:off x="4194607" y="838131"/>
            <a:ext cx="6758619" cy="53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4194607" y="4102217"/>
            <a:ext cx="6758619" cy="14764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5059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13906" t="11498" b="31865"/>
          <a:stretch/>
        </p:blipFill>
        <p:spPr>
          <a:xfrm>
            <a:off x="3485329" y="612396"/>
            <a:ext cx="8374052" cy="596457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78905" y="506416"/>
            <a:ext cx="340542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第五步：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表格行数参数化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3590487" y="2072082"/>
            <a:ext cx="5100507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4798502" y="2306974"/>
            <a:ext cx="1635854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4798502" y="2534874"/>
            <a:ext cx="889233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798502" y="4105014"/>
            <a:ext cx="889233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297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21"/>
          <p:cNvSpPr>
            <a:spLocks noChangeArrowheads="1"/>
          </p:cNvSpPr>
          <p:nvPr/>
        </p:nvSpPr>
        <p:spPr bwMode="auto">
          <a:xfrm rot="5400000">
            <a:off x="-1806867" y="1995550"/>
            <a:ext cx="6669319" cy="3055585"/>
          </a:xfrm>
          <a:prstGeom prst="triangle">
            <a:avLst>
              <a:gd name="adj" fmla="val 5000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5" name="等腰三角形 20"/>
          <p:cNvSpPr>
            <a:spLocks noChangeArrowheads="1"/>
          </p:cNvSpPr>
          <p:nvPr/>
        </p:nvSpPr>
        <p:spPr bwMode="auto">
          <a:xfrm rot="16200000" flipH="1">
            <a:off x="1025962" y="2136307"/>
            <a:ext cx="6858000" cy="2585388"/>
          </a:xfrm>
          <a:prstGeom prst="triangle">
            <a:avLst>
              <a:gd name="adj" fmla="val 5127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6" name="矩形 3"/>
          <p:cNvSpPr>
            <a:spLocks noChangeArrowheads="1"/>
          </p:cNvSpPr>
          <p:nvPr/>
        </p:nvSpPr>
        <p:spPr bwMode="auto">
          <a:xfrm rot="16200000" flipH="1">
            <a:off x="5540828" y="206828"/>
            <a:ext cx="6858000" cy="6444343"/>
          </a:xfrm>
          <a:prstGeom prst="rect">
            <a:avLst/>
          </a:prstGeom>
          <a:solidFill>
            <a:srgbClr val="8ABC1D"/>
          </a:solidFill>
          <a:ln>
            <a:noFill/>
          </a:ln>
          <a:extLst/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7" name="文本框 10"/>
          <p:cNvSpPr>
            <a:spLocks noChangeArrowheads="1"/>
          </p:cNvSpPr>
          <p:nvPr/>
        </p:nvSpPr>
        <p:spPr bwMode="auto">
          <a:xfrm>
            <a:off x="934936" y="4109065"/>
            <a:ext cx="1095172" cy="365934"/>
          </a:xfrm>
          <a:prstGeom prst="rect">
            <a:avLst/>
          </a:prstGeom>
          <a:solidFill>
            <a:srgbClr val="00B3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千锤百炼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8" name="文本框 14"/>
          <p:cNvSpPr>
            <a:spLocks noChangeArrowheads="1"/>
          </p:cNvSpPr>
          <p:nvPr/>
        </p:nvSpPr>
        <p:spPr bwMode="auto">
          <a:xfrm>
            <a:off x="1482522" y="2866794"/>
            <a:ext cx="2180405" cy="571054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111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学而时习之</a:t>
            </a:r>
            <a:endParaRPr lang="en-US" altLang="zh-CN" sz="3111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9" name="文本框 15"/>
          <p:cNvSpPr>
            <a:spLocks noChangeArrowheads="1"/>
          </p:cNvSpPr>
          <p:nvPr/>
        </p:nvSpPr>
        <p:spPr bwMode="auto">
          <a:xfrm rot="21006909">
            <a:off x="911656" y="2116897"/>
            <a:ext cx="1095172" cy="365934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知行合一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0" name="文本框 16"/>
          <p:cNvSpPr>
            <a:spLocks noChangeArrowheads="1"/>
          </p:cNvSpPr>
          <p:nvPr/>
        </p:nvSpPr>
        <p:spPr bwMode="auto">
          <a:xfrm rot="514403">
            <a:off x="3131691" y="1958067"/>
            <a:ext cx="1326004" cy="434286"/>
          </a:xfrm>
          <a:prstGeom prst="rect">
            <a:avLst/>
          </a:prstGeom>
          <a:solidFill>
            <a:srgbClr val="8ABC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222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日新又新</a:t>
            </a:r>
            <a:endParaRPr lang="en-US" altLang="zh-CN" sz="2222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1" name="文本框 17"/>
          <p:cNvSpPr>
            <a:spLocks noChangeArrowheads="1"/>
          </p:cNvSpPr>
          <p:nvPr/>
        </p:nvSpPr>
        <p:spPr bwMode="auto">
          <a:xfrm rot="20953219">
            <a:off x="2879629" y="3903005"/>
            <a:ext cx="1778051" cy="639534"/>
          </a:xfrm>
          <a:prstGeom prst="rect">
            <a:avLst/>
          </a:prstGeom>
          <a:solidFill>
            <a:srgbClr val="99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纸上得来终觉浅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绝知此事要躬行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2" name="文本框 18"/>
          <p:cNvSpPr>
            <a:spLocks noChangeArrowheads="1"/>
          </p:cNvSpPr>
          <p:nvPr/>
        </p:nvSpPr>
        <p:spPr bwMode="auto">
          <a:xfrm rot="489738">
            <a:off x="1724120" y="4927839"/>
            <a:ext cx="1550424" cy="639534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实践是检验真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理的唯一标准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3" name="文本框 19"/>
          <p:cNvSpPr>
            <a:spLocks noChangeArrowheads="1"/>
          </p:cNvSpPr>
          <p:nvPr/>
        </p:nvSpPr>
        <p:spPr bwMode="auto">
          <a:xfrm>
            <a:off x="2030108" y="1159312"/>
            <a:ext cx="1467068" cy="400110"/>
          </a:xfrm>
          <a:prstGeom prst="rect">
            <a:avLst/>
          </a:prstGeom>
          <a:solidFill>
            <a:srgbClr val="CC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实践出真知</a:t>
            </a:r>
            <a:endParaRPr lang="en-US" altLang="zh-CN" sz="20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5" name="矩形 23"/>
          <p:cNvSpPr>
            <a:spLocks noChangeArrowheads="1"/>
          </p:cNvSpPr>
          <p:nvPr/>
        </p:nvSpPr>
        <p:spPr bwMode="auto">
          <a:xfrm>
            <a:off x="6332686" y="749837"/>
            <a:ext cx="1261884" cy="5232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xtLst/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80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作业：</a:t>
            </a:r>
            <a:endParaRPr lang="en-US" altLang="zh-CN" sz="28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6" name="矩形 22"/>
          <p:cNvSpPr>
            <a:spLocks noChangeArrowheads="1"/>
          </p:cNvSpPr>
          <p:nvPr/>
        </p:nvSpPr>
        <p:spPr bwMode="auto">
          <a:xfrm>
            <a:off x="6332686" y="1559422"/>
            <a:ext cx="5090057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Aft>
                <a:spcPts val="667"/>
              </a:spcAft>
              <a:defRPr/>
            </a:pP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被测对象：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百度网站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2. ATOOL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网站，手机归属地查询</a:t>
            </a:r>
          </a:p>
          <a:p>
            <a:pPr algn="just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3. </a:t>
            </a:r>
            <a:r>
              <a:rPr lang="en-US" altLang="zh-CN" sz="2200" dirty="0" err="1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Redmine</a:t>
            </a: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网站，登录验证</a:t>
            </a:r>
          </a:p>
          <a:p>
            <a:pPr algn="just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4. 51CTO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学院，学习时长统计</a:t>
            </a:r>
          </a:p>
          <a:p>
            <a:pPr algn="just">
              <a:spcAft>
                <a:spcPts val="667"/>
              </a:spcAft>
              <a:defRPr/>
            </a:pPr>
            <a:endParaRPr lang="zh-CN" altLang="en-US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>
              <a:spcAft>
                <a:spcPts val="667"/>
              </a:spcAft>
              <a:defRPr/>
            </a:pP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任务要求：</a:t>
            </a:r>
          </a:p>
          <a:p>
            <a:pPr algn="just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为 </a:t>
            </a: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4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个网站制作 </a:t>
            </a: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HTML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格式的脚本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>
              <a:spcAft>
                <a:spcPts val="667"/>
              </a:spcAft>
              <a:defRPr/>
            </a:pPr>
            <a:r>
              <a:rPr lang="en-US" altLang="zh-CN" sz="1800" u="sng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https://wangding.github.io/Sample/Selenium/</a:t>
            </a:r>
          </a:p>
          <a:p>
            <a:pPr algn="just">
              <a:spcAft>
                <a:spcPts val="667"/>
              </a:spcAft>
              <a:defRPr/>
            </a:pPr>
            <a:r>
              <a:rPr lang="en-US" altLang="zh-CN" sz="18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baiduSearchData.html</a:t>
            </a:r>
          </a:p>
          <a:p>
            <a:pPr algn="just">
              <a:spcAft>
                <a:spcPts val="667"/>
              </a:spcAft>
              <a:defRPr/>
            </a:pPr>
            <a:r>
              <a:rPr lang="en-US" altLang="zh-CN" sz="1800" dirty="0">
                <a:solidFill>
                  <a:srgbClr val="002060"/>
                </a:solidFill>
                <a:latin typeface="+mn-ea"/>
                <a:sym typeface="DotumChe" panose="020B0609000101010101" pitchFamily="49" charset="-127"/>
              </a:rPr>
              <a:t>mobileData.html</a:t>
            </a:r>
          </a:p>
          <a:p>
            <a:pPr algn="just">
              <a:spcAft>
                <a:spcPts val="667"/>
              </a:spcAft>
              <a:defRPr/>
            </a:pPr>
            <a:r>
              <a:rPr lang="en-US" altLang="zh-CN" sz="1800" dirty="0">
                <a:solidFill>
                  <a:srgbClr val="002060"/>
                </a:solidFill>
                <a:latin typeface="+mn-ea"/>
                <a:sym typeface="DotumChe" panose="020B0609000101010101" pitchFamily="49" charset="-127"/>
              </a:rPr>
              <a:t>redmineLoginData.html</a:t>
            </a:r>
            <a:endParaRPr lang="zh-CN" altLang="en-US" sz="1800" dirty="0">
              <a:solidFill>
                <a:srgbClr val="002060"/>
              </a:solidFill>
              <a:latin typeface="+mn-ea"/>
              <a:sym typeface="DotumChe" panose="020B0609000101010101" pitchFamily="49" charset="-127"/>
            </a:endParaRPr>
          </a:p>
          <a:p>
            <a:pPr algn="just">
              <a:spcAft>
                <a:spcPts val="667"/>
              </a:spcAft>
              <a:defRPr/>
            </a:pPr>
            <a:r>
              <a:rPr lang="en-US" altLang="zh-CN" sz="18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51ctoLensData.html</a:t>
            </a:r>
          </a:p>
        </p:txBody>
      </p:sp>
    </p:spTree>
    <p:extLst>
      <p:ext uri="{BB962C8B-B14F-4D97-AF65-F5344CB8AC3E}">
        <p14:creationId xmlns:p14="http://schemas.microsoft.com/office/powerpoint/2010/main" val="212534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ww.pixelstalk.net/wp-content/uploads/2016/03/Blue-Green-beautiful-nature-wallpap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1999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案例二：</a:t>
            </a:r>
            <a:r>
              <a:rPr lang="en-US" altLang="zh-CN" sz="60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ProcessOn</a:t>
            </a:r>
            <a:r>
              <a:rPr lang="zh-CN" altLang="en-US" sz="60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网站</a:t>
            </a:r>
            <a:endParaRPr lang="en-US" altLang="zh-CN" sz="60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1267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884328" y="707751"/>
            <a:ext cx="78489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问题缘起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问题复现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第一步：录制脚本并回放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第二步：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selectWindow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命令及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open URL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第三步：单一功能跑通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第四步：文件名参数化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第五步：第一重循环，遍历模板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第六步：定位器参数化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第七步：第二重循环，遍历文件类型</a:t>
            </a:r>
          </a:p>
        </p:txBody>
      </p:sp>
    </p:spTree>
    <p:extLst>
      <p:ext uri="{BB962C8B-B14F-4D97-AF65-F5344CB8AC3E}">
        <p14:creationId xmlns:p14="http://schemas.microsoft.com/office/powerpoint/2010/main" val="2666975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884328" y="707751"/>
            <a:ext cx="7848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步：录制脚本并回放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333" y="2326765"/>
            <a:ext cx="4875840" cy="335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094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884328" y="707751"/>
            <a:ext cx="7848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步：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</a:rPr>
              <a:t> selectWindow 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命令及 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</a:rPr>
              <a:t>open URL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/>
          <a:srcRect b="28059"/>
          <a:stretch/>
        </p:blipFill>
        <p:spPr>
          <a:xfrm>
            <a:off x="3384030" y="2034829"/>
            <a:ext cx="8381265" cy="430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933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884328" y="707751"/>
            <a:ext cx="7848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步：单一功能跑通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327" y="1908080"/>
            <a:ext cx="7133739" cy="473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069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78905" y="506416"/>
            <a:ext cx="784896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第四步：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文件名参数化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126" y="976312"/>
            <a:ext cx="7017850" cy="509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040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3d-wallpapers.info/wp-content/uploads/rainbow-colorful-nature-wallpap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62000"/>
            <a:ext cx="12192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　言</a:t>
            </a:r>
            <a:endParaRPr lang="en-US" altLang="zh-CN" sz="60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12255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78905" y="506416"/>
            <a:ext cx="340542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第五步：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第一重循环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1291" y="506416"/>
            <a:ext cx="6753225" cy="576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9208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78905" y="506416"/>
            <a:ext cx="340542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第六步：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定位器参数化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5879" y="652809"/>
            <a:ext cx="2952381" cy="5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5963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78905" y="506416"/>
            <a:ext cx="340542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第七步：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第二重循环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3233" y="0"/>
            <a:ext cx="61016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000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78905" y="506416"/>
            <a:ext cx="340542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第七步：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第二重循环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3233" y="0"/>
            <a:ext cx="61034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7987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21"/>
          <p:cNvSpPr>
            <a:spLocks noChangeArrowheads="1"/>
          </p:cNvSpPr>
          <p:nvPr/>
        </p:nvSpPr>
        <p:spPr bwMode="auto">
          <a:xfrm rot="5400000">
            <a:off x="-1806867" y="1995550"/>
            <a:ext cx="6669319" cy="3055585"/>
          </a:xfrm>
          <a:prstGeom prst="triangle">
            <a:avLst>
              <a:gd name="adj" fmla="val 5000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5" name="等腰三角形 20"/>
          <p:cNvSpPr>
            <a:spLocks noChangeArrowheads="1"/>
          </p:cNvSpPr>
          <p:nvPr/>
        </p:nvSpPr>
        <p:spPr bwMode="auto">
          <a:xfrm rot="16200000" flipH="1">
            <a:off x="1025962" y="2136307"/>
            <a:ext cx="6858000" cy="2585388"/>
          </a:xfrm>
          <a:prstGeom prst="triangle">
            <a:avLst>
              <a:gd name="adj" fmla="val 5127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6" name="矩形 3"/>
          <p:cNvSpPr>
            <a:spLocks noChangeArrowheads="1"/>
          </p:cNvSpPr>
          <p:nvPr/>
        </p:nvSpPr>
        <p:spPr bwMode="auto">
          <a:xfrm rot="16200000" flipH="1">
            <a:off x="5540828" y="206828"/>
            <a:ext cx="6858000" cy="6444343"/>
          </a:xfrm>
          <a:prstGeom prst="rect">
            <a:avLst/>
          </a:prstGeom>
          <a:solidFill>
            <a:srgbClr val="8ABC1D"/>
          </a:solidFill>
          <a:ln>
            <a:noFill/>
          </a:ln>
          <a:extLst/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7" name="文本框 10"/>
          <p:cNvSpPr>
            <a:spLocks noChangeArrowheads="1"/>
          </p:cNvSpPr>
          <p:nvPr/>
        </p:nvSpPr>
        <p:spPr bwMode="auto">
          <a:xfrm>
            <a:off x="934936" y="4109065"/>
            <a:ext cx="1095172" cy="365934"/>
          </a:xfrm>
          <a:prstGeom prst="rect">
            <a:avLst/>
          </a:prstGeom>
          <a:solidFill>
            <a:srgbClr val="00B3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千锤百炼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8" name="文本框 14"/>
          <p:cNvSpPr>
            <a:spLocks noChangeArrowheads="1"/>
          </p:cNvSpPr>
          <p:nvPr/>
        </p:nvSpPr>
        <p:spPr bwMode="auto">
          <a:xfrm>
            <a:off x="1482522" y="2866794"/>
            <a:ext cx="2180405" cy="571054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111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学而时习之</a:t>
            </a:r>
            <a:endParaRPr lang="en-US" altLang="zh-CN" sz="3111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9" name="文本框 15"/>
          <p:cNvSpPr>
            <a:spLocks noChangeArrowheads="1"/>
          </p:cNvSpPr>
          <p:nvPr/>
        </p:nvSpPr>
        <p:spPr bwMode="auto">
          <a:xfrm rot="21006909">
            <a:off x="911656" y="2116897"/>
            <a:ext cx="1095172" cy="365934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知行合一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0" name="文本框 16"/>
          <p:cNvSpPr>
            <a:spLocks noChangeArrowheads="1"/>
          </p:cNvSpPr>
          <p:nvPr/>
        </p:nvSpPr>
        <p:spPr bwMode="auto">
          <a:xfrm rot="514403">
            <a:off x="3131691" y="1958067"/>
            <a:ext cx="1326004" cy="434286"/>
          </a:xfrm>
          <a:prstGeom prst="rect">
            <a:avLst/>
          </a:prstGeom>
          <a:solidFill>
            <a:srgbClr val="8ABC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222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日新又新</a:t>
            </a:r>
            <a:endParaRPr lang="en-US" altLang="zh-CN" sz="2222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1" name="文本框 17"/>
          <p:cNvSpPr>
            <a:spLocks noChangeArrowheads="1"/>
          </p:cNvSpPr>
          <p:nvPr/>
        </p:nvSpPr>
        <p:spPr bwMode="auto">
          <a:xfrm rot="20953219">
            <a:off x="2879629" y="3903005"/>
            <a:ext cx="1778051" cy="639534"/>
          </a:xfrm>
          <a:prstGeom prst="rect">
            <a:avLst/>
          </a:prstGeom>
          <a:solidFill>
            <a:srgbClr val="99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纸上得来终觉浅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绝知此事要躬行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2" name="文本框 18"/>
          <p:cNvSpPr>
            <a:spLocks noChangeArrowheads="1"/>
          </p:cNvSpPr>
          <p:nvPr/>
        </p:nvSpPr>
        <p:spPr bwMode="auto">
          <a:xfrm rot="489738">
            <a:off x="1724120" y="4927839"/>
            <a:ext cx="1550424" cy="639534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实践是检验真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理的唯一标准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3" name="文本框 19"/>
          <p:cNvSpPr>
            <a:spLocks noChangeArrowheads="1"/>
          </p:cNvSpPr>
          <p:nvPr/>
        </p:nvSpPr>
        <p:spPr bwMode="auto">
          <a:xfrm>
            <a:off x="2030108" y="1159312"/>
            <a:ext cx="1467068" cy="400110"/>
          </a:xfrm>
          <a:prstGeom prst="rect">
            <a:avLst/>
          </a:prstGeom>
          <a:solidFill>
            <a:srgbClr val="CC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实践出真知</a:t>
            </a:r>
            <a:endParaRPr lang="en-US" altLang="zh-CN" sz="20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5" name="矩形 23"/>
          <p:cNvSpPr>
            <a:spLocks noChangeArrowheads="1"/>
          </p:cNvSpPr>
          <p:nvPr/>
        </p:nvSpPr>
        <p:spPr bwMode="auto">
          <a:xfrm>
            <a:off x="6332686" y="749837"/>
            <a:ext cx="1261884" cy="5232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xtLst/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80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作业：</a:t>
            </a:r>
            <a:endParaRPr lang="en-US" altLang="zh-CN" sz="28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6" name="矩形 22"/>
          <p:cNvSpPr>
            <a:spLocks noChangeArrowheads="1"/>
          </p:cNvSpPr>
          <p:nvPr/>
        </p:nvSpPr>
        <p:spPr bwMode="auto">
          <a:xfrm>
            <a:off x="6332686" y="1559422"/>
            <a:ext cx="5090057" cy="3826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Aft>
                <a:spcPts val="667"/>
              </a:spcAft>
              <a:defRPr/>
            </a:pP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被测对象：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</a:t>
            </a:r>
            <a:r>
              <a:rPr lang="en-US" altLang="zh-CN" sz="2200" dirty="0" err="1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ProcessOn</a:t>
            </a: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网站，新建文件功能；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2.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网站地址：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>
              <a:spcAft>
                <a:spcPts val="667"/>
              </a:spcAft>
              <a:defRPr/>
            </a:pPr>
            <a:r>
              <a:rPr lang="en-US" altLang="zh-CN" sz="20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http://www.processon.com</a:t>
            </a:r>
            <a:r>
              <a:rPr lang="en-US" altLang="zh-CN" sz="20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/diagrams/new</a:t>
            </a:r>
            <a:endParaRPr lang="en-US" altLang="zh-CN" sz="20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任务要求：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制作新建文件的测试脚本；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2.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要求能够创建各种图形类型；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3.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要求能够创建各种模板类型；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0431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allpaperscraft.com/image/spring_alpine_valley_mountains_fields_landscape_93132_1920x108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0" y="2393125"/>
            <a:ext cx="12191999" cy="1477328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案例三：</a:t>
            </a:r>
            <a:r>
              <a:rPr lang="en-US" altLang="zh-CN" sz="60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913abc</a:t>
            </a:r>
            <a:r>
              <a:rPr lang="zh-CN" altLang="en-US" sz="60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网站</a:t>
            </a:r>
            <a:endParaRPr lang="en-US" altLang="zh-CN" sz="6000" b="1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34944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884328" y="707751"/>
            <a:ext cx="7848963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问题缘起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问题复现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分析问题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第一次修改脚本：去掉循环控制，简化问题；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第二次修改脚本：增加参数化，提高脚本调试效率；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第三次修改脚本：增加注释，提高代码可读性；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第四次修改脚本：增加测试代码，定位核心问题；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第五次修改脚本：完成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55734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884328" y="707751"/>
            <a:ext cx="7848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第一次修改脚本：去掉循环控制，简化问题；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/>
          <a:srcRect l="13887" t="11633" r="36078" b="56330"/>
          <a:stretch/>
        </p:blipFill>
        <p:spPr>
          <a:xfrm>
            <a:off x="5187652" y="2189525"/>
            <a:ext cx="5242314" cy="3634293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18188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884328" y="707751"/>
            <a:ext cx="7848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第二次修改脚本：增加参数化，提高脚本调试效率；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/>
          <a:srcRect l="13861" t="11701" r="1877" b="55374"/>
          <a:stretch/>
        </p:blipFill>
        <p:spPr>
          <a:xfrm>
            <a:off x="3806890" y="2068690"/>
            <a:ext cx="7994706" cy="338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332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884328" y="707751"/>
            <a:ext cx="7848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第三次修改脚本：增加注释，提高代码可读性；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l="13860" t="11564" r="1732" b="47347"/>
          <a:stretch/>
        </p:blipFill>
        <p:spPr>
          <a:xfrm>
            <a:off x="3812227" y="2001386"/>
            <a:ext cx="7993164" cy="421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325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85" y="3798204"/>
            <a:ext cx="3015343" cy="226150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85" y="829430"/>
            <a:ext cx="3080235" cy="230777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9" name="文本框 8"/>
          <p:cNvSpPr txBox="1"/>
          <p:nvPr/>
        </p:nvSpPr>
        <p:spPr>
          <a:xfrm>
            <a:off x="4462720" y="3914317"/>
            <a:ext cx="70180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Selenium IDE web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自动化测试入门（上）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Selenium IDE web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自动化测试入门（中）</a:t>
            </a:r>
          </a:p>
          <a:p>
            <a:pPr>
              <a:lnSpc>
                <a:spcPct val="150000"/>
              </a:lnSpc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Selenium IDE web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自动化测试入门（下）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462720" y="967653"/>
            <a:ext cx="70180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seIDE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综合案例实战：第 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X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季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 解决：一些技术细节的补充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 解决：技术细节的综合运用</a:t>
            </a:r>
          </a:p>
        </p:txBody>
      </p:sp>
    </p:spTree>
    <p:extLst>
      <p:ext uri="{BB962C8B-B14F-4D97-AF65-F5344CB8AC3E}">
        <p14:creationId xmlns:p14="http://schemas.microsoft.com/office/powerpoint/2010/main" val="18088179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760809" y="2236520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storeTextPresent  |  step1 面包屑  | wdExist</a:t>
            </a:r>
          </a:p>
          <a:p>
            <a:r>
              <a:rPr lang="zh-CN" altLang="en-US" dirty="0"/>
              <a:t>echo wdExist</a:t>
            </a:r>
          </a:p>
          <a:p>
            <a:r>
              <a:rPr lang="zh-CN" altLang="en-US" dirty="0"/>
              <a:t>storeTextPresent  |  step2 面包屑 | wdExist</a:t>
            </a:r>
          </a:p>
          <a:p>
            <a:r>
              <a:rPr lang="zh-CN" altLang="en-US" dirty="0"/>
              <a:t>echo wdExist</a:t>
            </a:r>
          </a:p>
          <a:p>
            <a:r>
              <a:rPr lang="zh-CN" altLang="en-US" dirty="0"/>
              <a:t>storeTextPresent  |  step3 面包屑 | wdExist</a:t>
            </a:r>
          </a:p>
          <a:p>
            <a:r>
              <a:rPr lang="zh-CN" altLang="en-US" dirty="0"/>
              <a:t>echo wdExist</a:t>
            </a:r>
          </a:p>
          <a:p>
            <a:r>
              <a:rPr lang="zh-CN" altLang="en-US" dirty="0"/>
              <a:t>-------------  此行下面插入 waitFor 命令</a:t>
            </a:r>
          </a:p>
          <a:p>
            <a:r>
              <a:rPr lang="zh-CN" altLang="en-US" dirty="0"/>
              <a:t>waitForTextPresent  | step2 面包屑 </a:t>
            </a:r>
          </a:p>
          <a:p>
            <a:r>
              <a:rPr lang="zh-CN" altLang="en-US" dirty="0"/>
              <a:t>-------------  此行上面插入 waitFor 命令</a:t>
            </a:r>
          </a:p>
          <a:p>
            <a:r>
              <a:rPr lang="zh-CN" altLang="en-US" dirty="0"/>
              <a:t>storeTextPresent  |  step1 面包屑  | wdExist</a:t>
            </a:r>
          </a:p>
          <a:p>
            <a:r>
              <a:rPr lang="zh-CN" altLang="en-US" dirty="0"/>
              <a:t>echo wdExist</a:t>
            </a:r>
          </a:p>
          <a:p>
            <a:r>
              <a:rPr lang="zh-CN" altLang="en-US" dirty="0"/>
              <a:t>storeTextPresent  |  step2 面包屑 | wdExist</a:t>
            </a:r>
          </a:p>
          <a:p>
            <a:r>
              <a:rPr lang="zh-CN" altLang="en-US" dirty="0"/>
              <a:t>echo wdExist</a:t>
            </a:r>
          </a:p>
          <a:p>
            <a:r>
              <a:rPr lang="zh-CN" altLang="en-US" dirty="0"/>
              <a:t>storeTextPresent  |  step3 面包屑 | wdExist</a:t>
            </a:r>
          </a:p>
          <a:p>
            <a:r>
              <a:rPr lang="zh-CN" altLang="en-US" dirty="0"/>
              <a:t>echo wdExist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884328" y="707751"/>
            <a:ext cx="7848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第四次修改脚本：增加测试代码，定位核心问题；</a:t>
            </a:r>
          </a:p>
        </p:txBody>
      </p:sp>
    </p:spTree>
    <p:extLst>
      <p:ext uri="{BB962C8B-B14F-4D97-AF65-F5344CB8AC3E}">
        <p14:creationId xmlns:p14="http://schemas.microsoft.com/office/powerpoint/2010/main" val="37530585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78905" y="506416"/>
            <a:ext cx="340542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第五次修改脚本：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完成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/>
          <a:srcRect l="13357" t="12324" r="1746" b="40452"/>
          <a:stretch/>
        </p:blipFill>
        <p:spPr>
          <a:xfrm>
            <a:off x="3313652" y="880844"/>
            <a:ext cx="8698233" cy="525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77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21"/>
          <p:cNvSpPr>
            <a:spLocks noChangeArrowheads="1"/>
          </p:cNvSpPr>
          <p:nvPr/>
        </p:nvSpPr>
        <p:spPr bwMode="auto">
          <a:xfrm rot="5400000">
            <a:off x="-1806867" y="1995550"/>
            <a:ext cx="6669319" cy="3055585"/>
          </a:xfrm>
          <a:prstGeom prst="triangle">
            <a:avLst>
              <a:gd name="adj" fmla="val 5000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5" name="等腰三角形 20"/>
          <p:cNvSpPr>
            <a:spLocks noChangeArrowheads="1"/>
          </p:cNvSpPr>
          <p:nvPr/>
        </p:nvSpPr>
        <p:spPr bwMode="auto">
          <a:xfrm rot="16200000" flipH="1">
            <a:off x="1025962" y="2136307"/>
            <a:ext cx="6858000" cy="2585388"/>
          </a:xfrm>
          <a:prstGeom prst="triangle">
            <a:avLst>
              <a:gd name="adj" fmla="val 5127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6" name="矩形 3"/>
          <p:cNvSpPr>
            <a:spLocks noChangeArrowheads="1"/>
          </p:cNvSpPr>
          <p:nvPr/>
        </p:nvSpPr>
        <p:spPr bwMode="auto">
          <a:xfrm rot="16200000" flipH="1">
            <a:off x="5540828" y="206828"/>
            <a:ext cx="6858000" cy="6444343"/>
          </a:xfrm>
          <a:prstGeom prst="rect">
            <a:avLst/>
          </a:prstGeom>
          <a:solidFill>
            <a:srgbClr val="8ABC1D"/>
          </a:solidFill>
          <a:ln>
            <a:noFill/>
          </a:ln>
          <a:extLst/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7" name="文本框 10"/>
          <p:cNvSpPr>
            <a:spLocks noChangeArrowheads="1"/>
          </p:cNvSpPr>
          <p:nvPr/>
        </p:nvSpPr>
        <p:spPr bwMode="auto">
          <a:xfrm>
            <a:off x="934936" y="4109065"/>
            <a:ext cx="1095172" cy="365934"/>
          </a:xfrm>
          <a:prstGeom prst="rect">
            <a:avLst/>
          </a:prstGeom>
          <a:solidFill>
            <a:srgbClr val="00B3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千锤百炼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8" name="文本框 14"/>
          <p:cNvSpPr>
            <a:spLocks noChangeArrowheads="1"/>
          </p:cNvSpPr>
          <p:nvPr/>
        </p:nvSpPr>
        <p:spPr bwMode="auto">
          <a:xfrm>
            <a:off x="1482522" y="2866794"/>
            <a:ext cx="2180405" cy="571054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111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学而时习之</a:t>
            </a:r>
            <a:endParaRPr lang="en-US" altLang="zh-CN" sz="3111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9" name="文本框 15"/>
          <p:cNvSpPr>
            <a:spLocks noChangeArrowheads="1"/>
          </p:cNvSpPr>
          <p:nvPr/>
        </p:nvSpPr>
        <p:spPr bwMode="auto">
          <a:xfrm rot="21006909">
            <a:off x="911656" y="2116897"/>
            <a:ext cx="1095172" cy="365934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知行合一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0" name="文本框 16"/>
          <p:cNvSpPr>
            <a:spLocks noChangeArrowheads="1"/>
          </p:cNvSpPr>
          <p:nvPr/>
        </p:nvSpPr>
        <p:spPr bwMode="auto">
          <a:xfrm rot="514403">
            <a:off x="3131691" y="1958067"/>
            <a:ext cx="1326004" cy="434286"/>
          </a:xfrm>
          <a:prstGeom prst="rect">
            <a:avLst/>
          </a:prstGeom>
          <a:solidFill>
            <a:srgbClr val="8ABC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222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日新又新</a:t>
            </a:r>
            <a:endParaRPr lang="en-US" altLang="zh-CN" sz="2222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1" name="文本框 17"/>
          <p:cNvSpPr>
            <a:spLocks noChangeArrowheads="1"/>
          </p:cNvSpPr>
          <p:nvPr/>
        </p:nvSpPr>
        <p:spPr bwMode="auto">
          <a:xfrm rot="20953219">
            <a:off x="2879629" y="3903005"/>
            <a:ext cx="1778051" cy="639534"/>
          </a:xfrm>
          <a:prstGeom prst="rect">
            <a:avLst/>
          </a:prstGeom>
          <a:solidFill>
            <a:srgbClr val="99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纸上得来终觉浅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绝知此事要躬行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2" name="文本框 18"/>
          <p:cNvSpPr>
            <a:spLocks noChangeArrowheads="1"/>
          </p:cNvSpPr>
          <p:nvPr/>
        </p:nvSpPr>
        <p:spPr bwMode="auto">
          <a:xfrm rot="489738">
            <a:off x="1724120" y="4927839"/>
            <a:ext cx="1550424" cy="639534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实践是检验真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理的唯一标准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3" name="文本框 19"/>
          <p:cNvSpPr>
            <a:spLocks noChangeArrowheads="1"/>
          </p:cNvSpPr>
          <p:nvPr/>
        </p:nvSpPr>
        <p:spPr bwMode="auto">
          <a:xfrm>
            <a:off x="2030108" y="1159312"/>
            <a:ext cx="1467068" cy="400110"/>
          </a:xfrm>
          <a:prstGeom prst="rect">
            <a:avLst/>
          </a:prstGeom>
          <a:solidFill>
            <a:srgbClr val="CC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实践出真知</a:t>
            </a:r>
            <a:endParaRPr lang="en-US" altLang="zh-CN" sz="20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5" name="矩形 23"/>
          <p:cNvSpPr>
            <a:spLocks noChangeArrowheads="1"/>
          </p:cNvSpPr>
          <p:nvPr/>
        </p:nvSpPr>
        <p:spPr bwMode="auto">
          <a:xfrm>
            <a:off x="6332686" y="749837"/>
            <a:ext cx="1261884" cy="5232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xtLst/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80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作业：</a:t>
            </a:r>
            <a:endParaRPr lang="en-US" altLang="zh-CN" sz="28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6" name="矩形 22"/>
          <p:cNvSpPr>
            <a:spLocks noChangeArrowheads="1"/>
          </p:cNvSpPr>
          <p:nvPr/>
        </p:nvSpPr>
        <p:spPr bwMode="auto">
          <a:xfrm>
            <a:off x="6332686" y="1559422"/>
            <a:ext cx="5090057" cy="3857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Aft>
                <a:spcPts val="667"/>
              </a:spcAft>
              <a:defRPr/>
            </a:pP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被测对象：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913abc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网站注册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2.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网站地址：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            http://www.913abc.com</a:t>
            </a:r>
          </a:p>
          <a:p>
            <a:pPr algn="just" eaLnBrk="1" hangingPunct="1">
              <a:spcAft>
                <a:spcPts val="667"/>
              </a:spcAft>
              <a:defRPr/>
            </a:pP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任务要求：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制作注册账户的自动化测试脚本；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2.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要求脚本最后进入后台管理页面；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3.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脚本快速播放时不出问题；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85768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www.3d-wallpapers.info/wp-content/uploads/3d-wallpaper-nature-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761999"/>
            <a:ext cx="12191999" cy="761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未完待续</a:t>
            </a:r>
            <a:endParaRPr lang="en-US" altLang="zh-CN" sz="6000" b="1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7173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83504" y="798286"/>
            <a:ext cx="5849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课程规划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083504" y="1892252"/>
            <a:ext cx="839878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课程主线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个案例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10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个视频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不定期出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作业任务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课程资料</a:t>
            </a:r>
            <a:endParaRPr lang="en-US" altLang="zh-CN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65257" y="5123543"/>
            <a:ext cx="51815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courses/seIDEPracticeCase</a:t>
            </a:r>
            <a:endParaRPr lang="en-US" altLang="zh-CN" sz="28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674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83504" y="798286"/>
            <a:ext cx="5849257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大　纲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083504" y="1892252"/>
            <a:ext cx="58492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前　言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案例一：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DDT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数据方案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案例二：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ProcessOn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网站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案例三：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913abc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网站</a:t>
            </a:r>
          </a:p>
        </p:txBody>
      </p:sp>
    </p:spTree>
    <p:extLst>
      <p:ext uri="{BB962C8B-B14F-4D97-AF65-F5344CB8AC3E}">
        <p14:creationId xmlns:p14="http://schemas.microsoft.com/office/powerpoint/2010/main" val="2292548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3d-wallpapers.info/wp-content/uploads/3d-nature-wallpapers-hd-downloa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案例一：</a:t>
            </a:r>
            <a:r>
              <a:rPr lang="en-US" altLang="zh-CN" sz="6000" b="1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DDT</a:t>
            </a:r>
            <a:r>
              <a:rPr lang="zh-CN" altLang="en-US" sz="6000" b="1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数据方案</a:t>
            </a:r>
            <a:endParaRPr lang="en-US" altLang="zh-CN" sz="6000" b="1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3422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884328" y="707751"/>
            <a:ext cx="784896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问题缘起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分析问题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解决方案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表格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Page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第一步：制作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HTML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表格数据文件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第二步：实现数据捕获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第三步：实现数组操作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第四步：操作被测页面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第五步：表格行数参数化</a:t>
            </a:r>
          </a:p>
        </p:txBody>
      </p:sp>
    </p:spTree>
    <p:extLst>
      <p:ext uri="{BB962C8B-B14F-4D97-AF65-F5344CB8AC3E}">
        <p14:creationId xmlns:p14="http://schemas.microsoft.com/office/powerpoint/2010/main" val="2099126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884328" y="707751"/>
            <a:ext cx="7848963" cy="1145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第一步：制作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HTML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表格数据文件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http://upload-images.jianshu.io/upload_images/3058932-b8371b5dcdaaa893.png?imageMogr2/auto-orient/strip%7CimageView2/2/w/124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396" y="2593420"/>
            <a:ext cx="3552825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889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884328" y="707751"/>
            <a:ext cx="7848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第二步：实现数据捕获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50" name="Picture 2" descr="http://upload-images.jianshu.io/upload_images/3058932-397570b25a707521.png?imageMogr2/auto-orient/strip%7CimageView2/2/w/124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6" t="36035" r="1755" b="2131"/>
          <a:stretch/>
        </p:blipFill>
        <p:spPr bwMode="auto">
          <a:xfrm>
            <a:off x="4412721" y="3053592"/>
            <a:ext cx="6792175" cy="1996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4496499" y="4211274"/>
            <a:ext cx="549478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737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lnSpc>
            <a:spcPct val="150000"/>
          </a:lnSpc>
          <a:defRPr sz="280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</TotalTime>
  <Words>833</Words>
  <Application>Microsoft Office PowerPoint</Application>
  <PresentationFormat>宽屏</PresentationFormat>
  <Paragraphs>180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2" baseType="lpstr">
      <vt:lpstr>DotumChe</vt:lpstr>
      <vt:lpstr>等线</vt:lpstr>
      <vt:lpstr>等线 Light</vt:lpstr>
      <vt:lpstr>宋体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王顶</cp:lastModifiedBy>
  <cp:revision>46</cp:revision>
  <dcterms:created xsi:type="dcterms:W3CDTF">2016-12-06T05:53:29Z</dcterms:created>
  <dcterms:modified xsi:type="dcterms:W3CDTF">2016-12-15T12:16:24Z</dcterms:modified>
</cp:coreProperties>
</file>

<file path=docProps/thumbnail.jpeg>
</file>